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2.jpe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3.jpeg" ContentType="image/jpeg"/>
  <Override PartName="/ppt/media/image4.jpeg" ContentType="image/jpeg"/>
  <Override PartName="/ppt/notesSlides/notesSlide7.xml" ContentType="application/vnd.openxmlformats-officedocument.presentationml.notesSlide+xml"/>
  <Override PartName="/ppt/media/image5.jpeg" ContentType="image/jpe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media/image6.jpeg" ContentType="image/jpeg"/>
  <Override PartName="/ppt/notesSlides/notesSlide11.xml" ContentType="application/vnd.openxmlformats-officedocument.presentationml.notesSlide+xml"/>
  <Override PartName="/ppt/media/image7.jpeg" ContentType="image/jpeg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media/image8.jpeg" ContentType="image/jpeg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media/image9.jpeg" ContentType="image/jpeg"/>
  <Override PartName="/ppt/notesSlides/notesSlide23.xml" ContentType="application/vnd.openxmlformats-officedocument.presentationml.notesSlide+xml"/>
  <Override PartName="/ppt/media/image10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2D2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_rels/chart2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2.xlsx"/></Relationships>

</file>

<file path=ppt/charts/_rels/chart3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3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IP Addresses</c:v>
                </c:pt>
              </c:strCache>
            </c:strRef>
          </c:tx>
          <c:spPr>
            <a:solidFill>
              <a:srgbClr val="2E578C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solidFill>
                <a:srgbClr val="2E578C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solidFill>
                <a:srgbClr val="5D9648"/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6000" u="none">
                    <a:solidFill>
                      <a:srgbClr val="FFFFFF"/>
                    </a:solidFill>
                    <a:latin typeface="DIN Condensed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Sheet1!$B$1:$C$1</c:f>
              <c:strCache>
                <c:ptCount val="2"/>
                <c:pt idx="0">
                  <c:v>One Network  Range</c:v>
                </c:pt>
                <c:pt idx="1">
                  <c:v>Other Addresses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3706452992.000000</c:v>
                </c:pt>
                <c:pt idx="1">
                  <c:v>65536.000000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IP Addresses</c:v>
                </c:pt>
              </c:strCache>
            </c:strRef>
          </c:tx>
          <c:spPr>
            <a:solidFill>
              <a:srgbClr val="2E578C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solidFill>
                <a:srgbClr val="2E578C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solidFill>
                <a:srgbClr val="5D9648"/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6000" u="none">
                    <a:solidFill>
                      <a:srgbClr val="FFFFFF"/>
                    </a:solidFill>
                    <a:latin typeface="DIN Condensed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Sheet1!$B$1:$C$1</c:f>
              <c:strCache>
                <c:ptCount val="2"/>
                <c:pt idx="0">
                  <c:v>One Network  Range</c:v>
                </c:pt>
                <c:pt idx="1">
                  <c:v>Other Addresses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3706452992.000000</c:v>
                </c:pt>
                <c:pt idx="1">
                  <c:v>65536.000000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IP Addresses</c:v>
                </c:pt>
              </c:strCache>
            </c:strRef>
          </c:tx>
          <c:spPr>
            <a:solidFill>
              <a:srgbClr val="2E578C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solidFill>
                <a:srgbClr val="2E578C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solidFill>
                <a:srgbClr val="5D9648"/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6000" u="none">
                    <a:solidFill>
                      <a:srgbClr val="FFFFFF"/>
                    </a:solidFill>
                    <a:latin typeface="DIN Condensed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Sheet1!$B$1:$C$1</c:f>
              <c:strCache>
                <c:ptCount val="2"/>
                <c:pt idx="0">
                  <c:v>One Network  Range</c:v>
                </c:pt>
                <c:pt idx="1">
                  <c:v>Other Addresses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3706452992.000000</c:v>
                </c:pt>
                <c:pt idx="1">
                  <c:v>65536.000000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gif>
</file>

<file path=ppt/media/image1.jpeg>
</file>

<file path=ppt/media/image1.png>
</file>

<file path=ppt/media/image10.jpeg>
</file>

<file path=ppt/media/image2.gif>
</file>

<file path=ppt/media/image2.jpeg>
</file>

<file path=ppt/media/image2.png>
</file>

<file path=ppt/media/image3.gif>
</file>

<file path=ppt/media/image3.jpeg>
</file>

<file path=ppt/media/image3.png>
</file>

<file path=ppt/media/image4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Shape 12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900">
        <a:latin typeface="+mn-lt"/>
        <a:ea typeface="+mn-ea"/>
        <a:cs typeface="+mn-cs"/>
        <a:sym typeface="Arial"/>
      </a:defRPr>
    </a:lvl1pPr>
    <a:lvl2pPr indent="228600" defTabSz="457200" latinLnBrk="0">
      <a:defRPr sz="1900">
        <a:latin typeface="+mn-lt"/>
        <a:ea typeface="+mn-ea"/>
        <a:cs typeface="+mn-cs"/>
        <a:sym typeface="Arial"/>
      </a:defRPr>
    </a:lvl2pPr>
    <a:lvl3pPr indent="457200" defTabSz="457200" latinLnBrk="0">
      <a:defRPr sz="1900">
        <a:latin typeface="+mn-lt"/>
        <a:ea typeface="+mn-ea"/>
        <a:cs typeface="+mn-cs"/>
        <a:sym typeface="Arial"/>
      </a:defRPr>
    </a:lvl3pPr>
    <a:lvl4pPr indent="685800" defTabSz="457200" latinLnBrk="0">
      <a:defRPr sz="1900">
        <a:latin typeface="+mn-lt"/>
        <a:ea typeface="+mn-ea"/>
        <a:cs typeface="+mn-cs"/>
        <a:sym typeface="Arial"/>
      </a:defRPr>
    </a:lvl4pPr>
    <a:lvl5pPr indent="914400" defTabSz="457200" latinLnBrk="0">
      <a:defRPr sz="1900">
        <a:latin typeface="+mn-lt"/>
        <a:ea typeface="+mn-ea"/>
        <a:cs typeface="+mn-cs"/>
        <a:sym typeface="Arial"/>
      </a:defRPr>
    </a:lvl5pPr>
    <a:lvl6pPr indent="1143000" defTabSz="457200" latinLnBrk="0">
      <a:defRPr sz="1900">
        <a:latin typeface="+mn-lt"/>
        <a:ea typeface="+mn-ea"/>
        <a:cs typeface="+mn-cs"/>
        <a:sym typeface="Arial"/>
      </a:defRPr>
    </a:lvl6pPr>
    <a:lvl7pPr indent="1371600" defTabSz="457200" latinLnBrk="0">
      <a:defRPr sz="1900">
        <a:latin typeface="+mn-lt"/>
        <a:ea typeface="+mn-ea"/>
        <a:cs typeface="+mn-cs"/>
        <a:sym typeface="Arial"/>
      </a:defRPr>
    </a:lvl7pPr>
    <a:lvl8pPr indent="1600200" defTabSz="457200" latinLnBrk="0">
      <a:defRPr sz="1900">
        <a:latin typeface="+mn-lt"/>
        <a:ea typeface="+mn-ea"/>
        <a:cs typeface="+mn-cs"/>
        <a:sym typeface="Arial"/>
      </a:defRPr>
    </a:lvl8pPr>
    <a:lvl9pPr indent="1828800" defTabSz="457200" latinLnBrk="0">
      <a:defRPr sz="19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grc.com/haystack.htm" TargetMode="External"/></Relationships>
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</Relationships>
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</Relationships>
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</Relationships>
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</Relationships>
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</Relationships>
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slideshare.net/AhmedHabib4/ccna-security-02-fundamentals-of-network-security" TargetMode="Externa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7" name="Shape 1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infosec is a very broad discipline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9" name="Shape 20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2" name="Shape 2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Mention data/information and systems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8" name="Shape 2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with enough time, there’s a good chance they might succeed</a:t>
            </a:r>
          </a:p>
          <a:p>
            <a:pPr/>
            <a:r>
              <a:t>we have to succeed 100% of the time, but an attacker only has to succeed once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8" name="Shape 2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also demonstrating Defense-in-depth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4" name="Shape 2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~4 billion ip addresses —&gt; 65536 addresses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6" name="Shape 2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 name/password is the #1 method used for authentication 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4" name="Shape 2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Show the calculator: </a:t>
            </a:r>
            <a:r>
              <a:rPr u="sng">
                <a:solidFill>
                  <a:srgbClr val="0433FF"/>
                </a:solidFill>
                <a:uFill>
                  <a:solidFill>
                    <a:srgbClr val="FFFFFF"/>
                  </a:solidFill>
                </a:uFill>
                <a:hlinkClick r:id="rId3" invalidUrl="" action="" tgtFrame="" tooltip="" history="1" highlightClick="0" endSnd="0"/>
              </a:rPr>
              <a:t>https://www.grc.com/haystack.htm</a:t>
            </a:r>
            <a:r>
              <a:t> 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1" name="Shape 27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possibly remove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2" name="Shape 2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Mikey mentioned haveibeenpowned yesterday</a:t>
            </a:r>
          </a:p>
          <a:p>
            <a:pPr>
              <a:defRPr sz="2000"/>
            </a:pPr>
            <a:r>
              <a:t>Show a password brute force using the password with WPScan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8" name="Shape 3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Mention lacy’s lightning talk</a:t>
            </a:r>
          </a:p>
          <a:p>
            <a:pPr/>
            <a:r>
              <a:t>Mention password padding if they wont/cant use a password manager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 support the success of the organization’s mission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3" name="Shape 31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Doing so ensures the user/service is unable to perform actions they are not authorized to perform or access data they are not authorized to access</a:t>
            </a:r>
          </a:p>
          <a:p>
            <a:pPr/>
          </a:p>
          <a:p>
            <a:pPr/>
            <a:r>
              <a:t>Limits the effects of changes to the area in which they’re made</a:t>
            </a:r>
          </a:p>
          <a:p>
            <a:pPr/>
          </a:p>
          <a:p>
            <a:pPr/>
            <a:r>
              <a:t>e.g. limit user roles in systems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0" name="Shape 32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Security teams always say “no”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8" name="Shape 3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Third party code more than likely have differing security policies and posture than you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4" name="Shape 3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New threats emerge, new vulnerabilities are discovered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probability for a threat to occur X the impact of it occurring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3" name="Shape 16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Shape 18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threat agent - the entity that identifies a vulnerability and uses it to gain access or affect an asset</a:t>
            </a:r>
          </a:p>
          <a:p>
            <a:pPr/>
            <a:r>
              <a:t>A threat agent is the facilitator of an attack, whereas a threat is a category of objects, persons, or other entities that represents a potential danger to an asset.</a:t>
            </a:r>
          </a:p>
          <a:p>
            <a:pPr/>
            <a:r>
              <a:t>Exposure - potential to experience losses from a threat agent</a:t>
            </a:r>
          </a:p>
          <a:p>
            <a:pPr/>
            <a:r>
              <a:t>possibly skip</a:t>
            </a:r>
          </a:p>
          <a:p>
            <a:pPr/>
            <a:r>
              <a:t>Sauce: </a:t>
            </a:r>
            <a:r>
              <a:rPr u="sng">
                <a:solidFill>
                  <a:schemeClr val="accent4">
                    <a:satOff val="-1335"/>
                    <a:lumOff val="-10274"/>
                  </a:schemeClr>
                </a:solidFill>
                <a:uFill>
                  <a:solidFill>
                    <a:srgbClr val="FFFFFF"/>
                  </a:solidFill>
                </a:uFill>
                <a:hlinkClick r:id="rId3" invalidUrl="" action="" tgtFrame="" tooltip="" history="1" highlightClick="0" endSnd="0"/>
              </a:rPr>
              <a:t>https://www.slideshare.net/AhmedHabib4/ccna-security-02-fundamentals-of-network-security</a:t>
            </a:r>
            <a:r>
              <a:rPr>
                <a:solidFill>
                  <a:schemeClr val="accent4">
                    <a:satOff val="-1335"/>
                    <a:lumOff val="-10274"/>
                  </a:schemeClr>
                </a:solidFill>
              </a:rPr>
              <a:t>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Shape 19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minimizing risk therefore includes reducing any of the variables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Shape 2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Export data - Information or technology deemed to be sensitive to national security or economic interests and subject to federal export control regulations as promulgated by the U.S. Departments of State and Commerce.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By working in HigherEd, and on the web, we collectively are all stewards of our institution’s assets. We all share a responsibility in their safe-keeping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685800" y="2591711"/>
            <a:ext cx="7772400" cy="1470026"/>
          </a:xfrm>
          <a:prstGeom prst="rect">
            <a:avLst/>
          </a:prstGeom>
        </p:spPr>
        <p:txBody>
          <a:bodyPr/>
          <a:lstStyle>
            <a:lvl1pPr algn="ctr">
              <a:defRPr b="1"/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371600" y="4347486"/>
            <a:ext cx="6400800" cy="175260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F1B82D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F1B82D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F1B82D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F1B82D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F1B82D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6553200" y="6445594"/>
            <a:ext cx="245403" cy="226987"/>
          </a:xfrm>
          <a:prstGeom prst="rect">
            <a:avLst/>
          </a:prstGeom>
        </p:spPr>
        <p:txBody>
          <a:bodyPr anchor="t"/>
          <a:lstStyle>
            <a:lvl1pPr algn="l">
              <a:defRPr sz="10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6553200" y="6356350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xfrm>
            <a:off x="6553200" y="6356350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>
              <a:defRPr b="1" cap="all"/>
            </a:lvl1pPr>
          </a:lstStyle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790575" indent="-333375">
              <a:defRPr sz="2800"/>
            </a:lvl2pPr>
            <a:lvl3pPr marL="1234439" indent="-320039">
              <a:defRPr sz="2800"/>
            </a:lvl3pPr>
            <a:lvl4pPr marL="1727200" indent="-355600">
              <a:defRPr sz="2800"/>
            </a:lvl4pPr>
            <a:lvl5pPr marL="2184400" indent="-3556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/>
            </a:lvl1pPr>
            <a:lvl2pPr marL="0" indent="457200">
              <a:buSzTx/>
              <a:buFontTx/>
              <a:buNone/>
              <a:defRPr b="1"/>
            </a:lvl2pPr>
            <a:lvl3pPr marL="0" indent="914400">
              <a:buSzTx/>
              <a:buFontTx/>
              <a:buNone/>
              <a:defRPr b="1"/>
            </a:lvl3pPr>
            <a:lvl4pPr marL="0" indent="1371600">
              <a:buSzTx/>
              <a:buFontTx/>
              <a:buNone/>
              <a:defRPr b="1"/>
            </a:lvl4pPr>
            <a:lvl5pPr marL="0" indent="1828800">
              <a:buSzTx/>
              <a:buFont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Rectangle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/>
            </a:pP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83771" indent="-326571">
              <a:defRPr sz="3200"/>
            </a:lvl2pPr>
            <a:lvl3pPr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Rectangle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xfrm>
            <a:off x="6553200" y="6356350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4" name="Image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5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400"/>
            </a:lvl1pPr>
            <a:lvl2pPr marL="0" indent="457200">
              <a:buSzTx/>
              <a:buFontTx/>
              <a:buNone/>
              <a:defRPr sz="1400"/>
            </a:lvl2pPr>
            <a:lvl3pPr marL="0" indent="914400">
              <a:buSzTx/>
              <a:buFontTx/>
              <a:buNone/>
              <a:defRPr sz="1400"/>
            </a:lvl3pPr>
            <a:lvl4pPr marL="0" indent="1371600">
              <a:buSzTx/>
              <a:buFontTx/>
              <a:buNone/>
              <a:defRPr sz="1400"/>
            </a:lvl4pPr>
            <a:lvl5pPr marL="0" indent="1828800"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6553200" y="6356350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owerpoint_templates_1.jpg" descr="Powerpoint_templates_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424102"/>
            <a:ext cx="9144000" cy="43389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1pPr>
      <a:lvl2pPr marL="800100" marR="0" indent="-34290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2pPr>
      <a:lvl3pPr marL="1219200" marR="0" indent="-30480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3pPr>
      <a:lvl4pPr marL="1714500" marR="0" indent="-34290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4pPr>
      <a:lvl5pPr marL="2220685" marR="0" indent="-391885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5pPr>
      <a:lvl6pPr marL="2560320" marR="0" indent="-27432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6pPr>
      <a:lvl7pPr marL="3017520" marR="0" indent="-27432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7pPr>
      <a:lvl8pPr marL="3474720" marR="0" indent="-27432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8pPr>
      <a:lvl9pPr marL="3931920" marR="0" indent="-27432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.g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e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8.jpe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chart" Target="../charts/chart1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chart" Target="../charts/char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chart" Target="../charts/chart3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3.gif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9.jpe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0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gilzow@missouri.edu" TargetMode="External"/><Relationship Id="rId3" Type="http://schemas.openxmlformats.org/officeDocument/2006/relationships/hyperlink" Target="https://fb.me/gilzow" TargetMode="External"/><Relationship Id="rId4" Type="http://schemas.openxmlformats.org/officeDocument/2006/relationships/hyperlink" Target="https://profiles.wordpress.org/gilzow" TargetMode="External"/><Relationship Id="rId5" Type="http://schemas.openxmlformats.org/officeDocument/2006/relationships/hyperlink" Target="https://github.com/gilzow/" TargetMode="External"/><Relationship Id="rId6" Type="http://schemas.openxmlformats.org/officeDocument/2006/relationships/image" Target="../media/image2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You Need to Know About InfoSec"/>
          <p:cNvSpPr txBox="1"/>
          <p:nvPr>
            <p:ph type="ctrTitle"/>
          </p:nvPr>
        </p:nvSpPr>
        <p:spPr>
          <a:xfrm>
            <a:off x="546100" y="684896"/>
            <a:ext cx="7772400" cy="1470026"/>
          </a:xfrm>
          <a:prstGeom prst="rect">
            <a:avLst/>
          </a:prstGeom>
        </p:spPr>
        <p:txBody>
          <a:bodyPr/>
          <a:lstStyle/>
          <a:p>
            <a:pPr lvl="1">
              <a:defRPr b="1" sz="3200"/>
            </a:pPr>
            <a:r>
              <a:t>What You Need to Know About InfoSec</a:t>
            </a:r>
          </a:p>
        </p:txBody>
      </p:sp>
      <p:pic>
        <p:nvPicPr>
          <p:cNvPr id="123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Paul Gilzow"/>
          <p:cNvSpPr txBox="1"/>
          <p:nvPr/>
        </p:nvSpPr>
        <p:spPr>
          <a:xfrm>
            <a:off x="5432425" y="4752071"/>
            <a:ext cx="3343275" cy="1029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spcBef>
                <a:spcPts val="1200"/>
              </a:spcBef>
              <a:defRPr sz="2400">
                <a:solidFill>
                  <a:srgbClr val="F1B82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Paul Gilzow</a:t>
            </a:r>
          </a:p>
        </p:txBody>
      </p:sp>
      <p:sp>
        <p:nvSpPr>
          <p:cNvPr id="125" name="and Why You Should Care"/>
          <p:cNvSpPr txBox="1"/>
          <p:nvPr/>
        </p:nvSpPr>
        <p:spPr>
          <a:xfrm>
            <a:off x="3570943" y="1785520"/>
            <a:ext cx="5147232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0">
              <a:defRPr b="1" sz="3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and Why You Should Care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What is “Risk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“Risk”?</a:t>
            </a:r>
          </a:p>
        </p:txBody>
      </p:sp>
      <p:sp>
        <p:nvSpPr>
          <p:cNvPr id="180" name="Asset = You…"/>
          <p:cNvSpPr txBox="1"/>
          <p:nvPr>
            <p:ph type="body" idx="1"/>
          </p:nvPr>
        </p:nvSpPr>
        <p:spPr>
          <a:xfrm>
            <a:off x="457200" y="12065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Asset = You</a:t>
            </a:r>
          </a:p>
          <a:p>
            <a:pPr>
              <a:defRPr sz="1800"/>
            </a:pPr>
            <a:r>
              <a:t>Threat = Rain</a:t>
            </a:r>
          </a:p>
          <a:p>
            <a:pPr>
              <a:defRPr sz="1800"/>
            </a:pPr>
            <a:r>
              <a:t>Vulnerability = Hole in your umbrella</a:t>
            </a:r>
          </a:p>
          <a:p>
            <a:pPr>
              <a:defRPr sz="1800"/>
            </a:pPr>
            <a:r>
              <a:t>Risk = you getting wet</a:t>
            </a:r>
          </a:p>
        </p:txBody>
      </p:sp>
      <p:pic>
        <p:nvPicPr>
          <p:cNvPr id="181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41600" y="2448997"/>
            <a:ext cx="5648713" cy="37634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1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80" grpId="1"/>
      <p:bldP build="whole" bldLvl="1" animBg="1" rev="0" advAuto="0" spid="182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0" t="0" r="0" b="31625"/>
          <a:stretch>
            <a:fillRect/>
          </a:stretch>
        </p:blipFill>
        <p:spPr>
          <a:xfrm>
            <a:off x="1117996" y="1657746"/>
            <a:ext cx="6907968" cy="35424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rippl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What is “Risk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“Risk”?</a:t>
            </a:r>
          </a:p>
        </p:txBody>
      </p:sp>
      <p:pic>
        <p:nvPicPr>
          <p:cNvPr id="190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Rounded Rectangle"/>
          <p:cNvSpPr/>
          <p:nvPr/>
        </p:nvSpPr>
        <p:spPr>
          <a:xfrm>
            <a:off x="1194668" y="2679321"/>
            <a:ext cx="6641753" cy="1499358"/>
          </a:xfrm>
          <a:prstGeom prst="roundRect">
            <a:avLst>
              <a:gd name="adj" fmla="val 12705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2" name="The potential for loss, damage or destruction of  an asset(s) as a result of a threat exploiting a vulnerability multiplied by the impact of the threat occurring"/>
          <p:cNvSpPr txBox="1"/>
          <p:nvPr/>
        </p:nvSpPr>
        <p:spPr>
          <a:xfrm>
            <a:off x="1603773" y="2951479"/>
            <a:ext cx="5936454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1200"/>
              </a:spcBef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The potential for loss, damage or destruction of </a:t>
            </a:r>
            <a:br/>
            <a:r>
              <a:t>an asset(s) as a result of a threat exploiting a vulnerability multiplied by the impact of the threat occurring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doors dir="ver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Higher Education Asse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Higher Education Assets</a:t>
            </a:r>
          </a:p>
        </p:txBody>
      </p:sp>
      <p:sp>
        <p:nvSpPr>
          <p:cNvPr id="197" name="Network bandwidth and availability…"/>
          <p:cNvSpPr txBox="1"/>
          <p:nvPr>
            <p:ph type="body" idx="1"/>
          </p:nvPr>
        </p:nvSpPr>
        <p:spPr>
          <a:xfrm>
            <a:off x="733470" y="1671094"/>
            <a:ext cx="8229601" cy="3515812"/>
          </a:xfrm>
          <a:prstGeom prst="rect">
            <a:avLst/>
          </a:prstGeom>
        </p:spPr>
        <p:txBody>
          <a:bodyPr/>
          <a:lstStyle/>
          <a:p>
            <a:pPr marL="342900" indent="-342900">
              <a:defRPr sz="3000"/>
            </a:pPr>
            <a:r>
              <a:t>Network bandwidth and availability</a:t>
            </a:r>
          </a:p>
          <a:p>
            <a:pPr marL="342900" indent="-342900">
              <a:defRPr sz="3000"/>
            </a:pPr>
            <a:r>
              <a:t>Computing power</a:t>
            </a:r>
          </a:p>
          <a:p>
            <a:pPr marL="342900" indent="-342900">
              <a:defRPr sz="3000"/>
            </a:pPr>
            <a:r>
              <a:t>SEO reputation</a:t>
            </a:r>
          </a:p>
          <a:p>
            <a:pPr marL="342900" indent="-342900">
              <a:defRPr sz="3000"/>
            </a:pPr>
            <a:r>
              <a:t>Brand and reputation</a:t>
            </a:r>
          </a:p>
          <a:p>
            <a:pPr marL="342900" indent="-342900">
              <a:defRPr sz="3000"/>
            </a:pPr>
            <a:r>
              <a:t>Social Media accounts</a:t>
            </a:r>
          </a:p>
        </p:txBody>
      </p:sp>
      <p:pic>
        <p:nvPicPr>
          <p:cNvPr id="198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9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1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9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Higher Education Asse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Higher Education Assets</a:t>
            </a:r>
          </a:p>
        </p:txBody>
      </p:sp>
      <p:sp>
        <p:nvSpPr>
          <p:cNvPr id="201" name="Personally Identifiable Information (PII) / Sensitive Personal Information (SPI)…"/>
          <p:cNvSpPr txBox="1"/>
          <p:nvPr>
            <p:ph type="body" idx="1"/>
          </p:nvPr>
        </p:nvSpPr>
        <p:spPr>
          <a:xfrm>
            <a:off x="698500" y="16383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Personally Identifiable Information (PII) / Sensitive Personal Information (SPI)</a:t>
            </a:r>
          </a:p>
          <a:p>
            <a:pPr>
              <a:defRPr sz="2800"/>
            </a:pPr>
            <a:r>
              <a:t>Protected Health Information (PHI)</a:t>
            </a:r>
          </a:p>
          <a:p>
            <a:pPr>
              <a:defRPr sz="2800"/>
            </a:pPr>
            <a:r>
              <a:t>Confidential Intellectual Property</a:t>
            </a:r>
          </a:p>
          <a:p>
            <a:pPr>
              <a:defRPr sz="2800"/>
            </a:pPr>
            <a:r>
              <a:t>Export Controlled Data</a:t>
            </a:r>
          </a:p>
          <a:p>
            <a:pPr>
              <a:defRPr sz="2800"/>
            </a:pPr>
            <a:r>
              <a:t>National Security Interest (NSI)</a:t>
            </a:r>
          </a:p>
        </p:txBody>
      </p:sp>
      <p:pic>
        <p:nvPicPr>
          <p:cNvPr id="202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0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2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01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IMB95gfCIgp.gif" descr="IMB95gfCIgp.gi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59258" y="1769443"/>
            <a:ext cx="4425484" cy="33191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IA Tria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CIA Triad</a:t>
            </a:r>
          </a:p>
        </p:txBody>
      </p:sp>
      <p:sp>
        <p:nvSpPr>
          <p:cNvPr id="212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3" name="8efbf52d5973408944b97e3b61ce3563.jpg" descr="8efbf52d5973408944b97e3b61ce356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137696"/>
            <a:ext cx="9144000" cy="45826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IA Tria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CIA Triad</a:t>
            </a:r>
          </a:p>
        </p:txBody>
      </p:sp>
      <p:pic>
        <p:nvPicPr>
          <p:cNvPr id="216" name="CIA_Triad.png" descr="CIA_Tria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4622" y="1435060"/>
            <a:ext cx="7214756" cy="48562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Know Your Asse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Know Your Assets</a:t>
            </a:r>
          </a:p>
        </p:txBody>
      </p:sp>
      <p:sp>
        <p:nvSpPr>
          <p:cNvPr id="219" name="You can’t protect what you don’t know you have…"/>
          <p:cNvSpPr txBox="1"/>
          <p:nvPr>
            <p:ph type="body" sz="half" idx="1"/>
          </p:nvPr>
        </p:nvSpPr>
        <p:spPr>
          <a:xfrm>
            <a:off x="457200" y="1600200"/>
            <a:ext cx="4101746" cy="4525963"/>
          </a:xfrm>
          <a:prstGeom prst="rect">
            <a:avLst/>
          </a:prstGeom>
        </p:spPr>
        <p:txBody>
          <a:bodyPr/>
          <a:lstStyle/>
          <a:p>
            <a:pPr>
              <a:defRPr sz="2900"/>
            </a:pPr>
            <a:r>
              <a:t>You can’t protect what you don’t know you have</a:t>
            </a:r>
          </a:p>
          <a:p>
            <a:pPr>
              <a:defRPr sz="2900"/>
            </a:pPr>
            <a:r>
              <a:t>Know your assets intimately</a:t>
            </a:r>
          </a:p>
        </p:txBody>
      </p:sp>
      <p:pic>
        <p:nvPicPr>
          <p:cNvPr id="220" name="images-0080.jpg" descr="images-0080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55699" y="1075362"/>
            <a:ext cx="3947271" cy="50763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1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1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Defense-in-Dep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Defense-in-Depth</a:t>
            </a:r>
          </a:p>
        </p:txBody>
      </p:sp>
      <p:sp>
        <p:nvSpPr>
          <p:cNvPr id="225" name="Strategy of protection using a series of defensive mechanisms such that if one mechanism fails, another will already be in place to thwart an attack."/>
          <p:cNvSpPr txBox="1"/>
          <p:nvPr/>
        </p:nvSpPr>
        <p:spPr>
          <a:xfrm>
            <a:off x="457200" y="1608505"/>
            <a:ext cx="8229600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342900" indent="-342900">
              <a:spcBef>
                <a:spcPts val="1200"/>
              </a:spcBef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Strategy of protection using a series of defensive mechanisms such that if one mechanism fails, another will already be in place to thwart an attack.</a:t>
            </a:r>
          </a:p>
        </p:txBody>
      </p:sp>
      <p:pic>
        <p:nvPicPr>
          <p:cNvPr id="226" name="machinegun4.gif" descr="machinegun4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5311" y="137159"/>
            <a:ext cx="8229601" cy="65836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he What and Why of"/>
          <p:cNvSpPr txBox="1"/>
          <p:nvPr>
            <p:ph type="ctrTitle"/>
          </p:nvPr>
        </p:nvSpPr>
        <p:spPr>
          <a:xfrm>
            <a:off x="546100" y="684896"/>
            <a:ext cx="7772400" cy="1470026"/>
          </a:xfrm>
          <a:prstGeom prst="rect">
            <a:avLst/>
          </a:prstGeom>
        </p:spPr>
        <p:txBody>
          <a:bodyPr/>
          <a:lstStyle/>
          <a:p>
            <a:pPr lvl="1">
              <a:defRPr b="1"/>
            </a:pPr>
            <a:r>
              <a:t>The What and Why of</a:t>
            </a:r>
          </a:p>
        </p:txBody>
      </p:sp>
      <p:pic>
        <p:nvPicPr>
          <p:cNvPr id="130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WordPress Security"/>
          <p:cNvSpPr txBox="1"/>
          <p:nvPr/>
        </p:nvSpPr>
        <p:spPr>
          <a:xfrm>
            <a:off x="3564657" y="1791806"/>
            <a:ext cx="492294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0">
              <a:defRPr b="1" sz="4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WordPress Security</a:t>
            </a:r>
          </a:p>
        </p:txBody>
      </p:sp>
      <p:sp>
        <p:nvSpPr>
          <p:cNvPr id="132" name="Make sure to submit questions during this presentation via Twitter. Use the hashtag #WPCampus and @gilzow (me). You’ll earn points toward the conference game for each question you submit!"/>
          <p:cNvSpPr txBox="1"/>
          <p:nvPr/>
        </p:nvSpPr>
        <p:spPr>
          <a:xfrm>
            <a:off x="1874694" y="3207217"/>
            <a:ext cx="5394612" cy="173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Make sure to submit questions during this presentation via Twitter. Use the hashtag #WPCampus and @gilzow (me). You’ll earn points toward the conference game for each question you submit!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Minimize the Attack Surfa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Minimize the Attack Surface</a:t>
            </a:r>
          </a:p>
        </p:txBody>
      </p:sp>
      <p:sp>
        <p:nvSpPr>
          <p:cNvPr id="231" name="The sum of all paths for data/commands into and out of the application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 sz="2300"/>
            </a:pPr>
            <a:r>
              <a:t>The sum of all paths for data/commands into and out of the application</a:t>
            </a:r>
          </a:p>
          <a:p>
            <a:pPr>
              <a:defRPr sz="2300"/>
            </a:pPr>
            <a:r>
              <a:t>Plus all of the code that protects those paths</a:t>
            </a:r>
          </a:p>
          <a:p>
            <a:pPr>
              <a:defRPr sz="2300"/>
            </a:pPr>
            <a:r>
              <a:t>Plus all of the data used in the application</a:t>
            </a:r>
          </a:p>
          <a:p>
            <a:pPr>
              <a:defRPr sz="2300"/>
            </a:pPr>
            <a:r>
              <a:t>Plus all of the code that protects this data</a:t>
            </a:r>
          </a:p>
        </p:txBody>
      </p:sp>
      <p:pic>
        <p:nvPicPr>
          <p:cNvPr id="232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31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What is “Attack Surface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“Attack Surface”?</a:t>
            </a:r>
          </a:p>
        </p:txBody>
      </p:sp>
      <p:pic>
        <p:nvPicPr>
          <p:cNvPr id="235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4748" y="1230803"/>
            <a:ext cx="7034504" cy="46867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64.85.59.68 —&gt; 64.85.0.0/16"/>
          <p:cNvSpPr txBox="1"/>
          <p:nvPr>
            <p:ph type="title"/>
          </p:nvPr>
        </p:nvSpPr>
        <p:spPr>
          <a:xfrm>
            <a:off x="406400" y="236230"/>
            <a:ext cx="12192000" cy="937554"/>
          </a:xfrm>
          <a:prstGeom prst="rect">
            <a:avLst/>
          </a:prstGeom>
        </p:spPr>
        <p:txBody>
          <a:bodyPr lIns="50800" tIns="50800" rIns="50800" bIns="50800" anchor="t"/>
          <a:lstStyle/>
          <a:p>
            <a:pPr/>
            <a:r>
              <a:t>64.85.59.68 —&gt; 64.85.0.0/16</a:t>
            </a:r>
          </a:p>
        </p:txBody>
      </p:sp>
      <p:graphicFrame>
        <p:nvGraphicFramePr>
          <p:cNvPr id="242" name="2D Pie Chart"/>
          <p:cNvGraphicFramePr/>
          <p:nvPr/>
        </p:nvGraphicFramePr>
        <p:xfrm>
          <a:off x="1772780" y="1000506"/>
          <a:ext cx="5598440" cy="559844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47" name="2D Pie Chart"/>
          <p:cNvGraphicFramePr/>
          <p:nvPr/>
        </p:nvGraphicFramePr>
        <p:xfrm>
          <a:off x="-4050133" y="1618560"/>
          <a:ext cx="17244266" cy="17244267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50" name="2D Pie Chart"/>
          <p:cNvGraphicFramePr/>
          <p:nvPr/>
        </p:nvGraphicFramePr>
        <p:xfrm>
          <a:off x="-11999835" y="518889"/>
          <a:ext cx="33143670" cy="3314367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sp>
        <p:nvSpPr>
          <p:cNvPr id="253" name="What…"/>
          <p:cNvSpPr txBox="1"/>
          <p:nvPr>
            <p:ph type="body" idx="1"/>
          </p:nvPr>
        </p:nvSpPr>
        <p:spPr>
          <a:xfrm>
            <a:off x="457200" y="13970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What</a:t>
            </a:r>
          </a:p>
          <a:p>
            <a:pPr lvl="1">
              <a:buChar char="•"/>
              <a:defRPr sz="2600"/>
            </a:pPr>
            <a:r>
              <a:t>Use a password that is long and contains randomized alpha characters, numbers and special characters</a:t>
            </a:r>
          </a:p>
          <a:p>
            <a:pPr lvl="1">
              <a:buChar char="•"/>
              <a:defRPr sz="2600"/>
            </a:pPr>
            <a:r>
              <a:t>Does not contain common words in the dictionary</a:t>
            </a:r>
          </a:p>
          <a:p>
            <a:pPr>
              <a:defRPr sz="2600"/>
            </a:pPr>
            <a:r>
              <a:t>Why/How does it reduce risk?</a:t>
            </a:r>
          </a:p>
          <a:p>
            <a:pPr lvl="1">
              <a:buChar char="•"/>
              <a:defRPr sz="2600"/>
            </a:pPr>
            <a:r>
              <a:t>More difficult for attackers (threat agents) to guess, and, historically, brute force</a:t>
            </a:r>
          </a:p>
          <a:p>
            <a:pPr lvl="1">
              <a:buChar char="•"/>
              <a:defRPr sz="2600"/>
            </a:pPr>
            <a:r>
              <a:t>Prevent unauthorized access</a:t>
            </a:r>
          </a:p>
        </p:txBody>
      </p:sp>
      <p:pic>
        <p:nvPicPr>
          <p:cNvPr id="254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5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2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2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53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sp>
        <p:nvSpPr>
          <p:cNvPr id="259" name="Even more important than complexity is length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Even more important than complexity is length</a:t>
            </a:r>
          </a:p>
        </p:txBody>
      </p:sp>
      <p:pic>
        <p:nvPicPr>
          <p:cNvPr id="260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Rounded Rectangle"/>
          <p:cNvSpPr/>
          <p:nvPr/>
        </p:nvSpPr>
        <p:spPr>
          <a:xfrm>
            <a:off x="1604254" y="2963127"/>
            <a:ext cx="5935492" cy="1666759"/>
          </a:xfrm>
          <a:prstGeom prst="roundRect">
            <a:avLst>
              <a:gd name="adj" fmla="val 11429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2" name="3 to 4 additional characters has the same entropy  (number of possible combinations) as passwords  using a more complex set of characters"/>
          <p:cNvSpPr txBox="1"/>
          <p:nvPr/>
        </p:nvSpPr>
        <p:spPr>
          <a:xfrm>
            <a:off x="2033021" y="3289446"/>
            <a:ext cx="5268623" cy="8840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i="1"/>
            </a:pPr>
            <a:r>
              <a:t>3 to 4 additional characters has the same entropy </a:t>
            </a:r>
            <a:br/>
            <a:r>
              <a:t>(number of possible combinations) as passwords </a:t>
            </a:r>
            <a:br/>
            <a:r>
              <a:t>using a more complex set of characters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9" grpId="1"/>
      <p:bldP build="whole" bldLvl="1" animBg="1" rev="0" advAuto="0" spid="261" grpId="2"/>
      <p:bldP build="whole" bldLvl="1" animBg="1" rev="0" advAuto="0" spid="262" grpId="3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67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48675" y="1215014"/>
            <a:ext cx="5646650" cy="4585996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https://xkcd.com/936/"/>
          <p:cNvSpPr txBox="1"/>
          <p:nvPr/>
        </p:nvSpPr>
        <p:spPr>
          <a:xfrm>
            <a:off x="3439940" y="5937224"/>
            <a:ext cx="2264120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https://xkcd.com/936/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74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But wait!"/>
          <p:cNvSpPr txBox="1"/>
          <p:nvPr/>
        </p:nvSpPr>
        <p:spPr>
          <a:xfrm>
            <a:off x="3020858" y="2841600"/>
            <a:ext cx="3102284" cy="918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800">
                <a:solidFill>
                  <a:srgbClr val="FFFFFF"/>
                </a:solidFill>
              </a:defRPr>
            </a:lvl1pPr>
          </a:lstStyle>
          <a:p>
            <a:pPr/>
            <a:r>
              <a:t>But wait!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0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5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78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What if we COMBINE them?!"/>
          <p:cNvSpPr txBox="1"/>
          <p:nvPr/>
        </p:nvSpPr>
        <p:spPr>
          <a:xfrm>
            <a:off x="984545" y="3081062"/>
            <a:ext cx="7174910" cy="695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300">
                <a:solidFill>
                  <a:srgbClr val="FFFFFF"/>
                </a:solidFill>
              </a:defRPr>
            </a:lvl1pPr>
          </a:lstStyle>
          <a:p>
            <a:pPr/>
            <a:r>
              <a:t>What if we COMBINE them?!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1000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he What and Why of"/>
          <p:cNvSpPr txBox="1"/>
          <p:nvPr>
            <p:ph type="ctrTitle"/>
          </p:nvPr>
        </p:nvSpPr>
        <p:spPr>
          <a:xfrm>
            <a:off x="546100" y="684896"/>
            <a:ext cx="7772400" cy="1470026"/>
          </a:xfrm>
          <a:prstGeom prst="rect">
            <a:avLst/>
          </a:prstGeom>
        </p:spPr>
        <p:txBody>
          <a:bodyPr/>
          <a:lstStyle/>
          <a:p>
            <a:pPr lvl="1">
              <a:defRPr b="1"/>
            </a:pPr>
            <a:r>
              <a:t>The What and Why of</a:t>
            </a:r>
          </a:p>
        </p:txBody>
      </p:sp>
      <p:pic>
        <p:nvPicPr>
          <p:cNvPr id="135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WordPress Security"/>
          <p:cNvSpPr txBox="1"/>
          <p:nvPr/>
        </p:nvSpPr>
        <p:spPr>
          <a:xfrm>
            <a:off x="3564657" y="1791806"/>
            <a:ext cx="492294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0">
              <a:defRPr b="1" sz="4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WordPress Security</a:t>
            </a:r>
          </a:p>
        </p:txBody>
      </p:sp>
      <p:sp>
        <p:nvSpPr>
          <p:cNvPr id="137" name="https://2018.wpcampus.org/schedule/security-chat-for-everyone/"/>
          <p:cNvSpPr txBox="1"/>
          <p:nvPr/>
        </p:nvSpPr>
        <p:spPr>
          <a:xfrm>
            <a:off x="783033" y="5377956"/>
            <a:ext cx="8055444" cy="41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https://2018.wpcampus.org/schedule/security-chat-for-everyone/</a:t>
            </a:r>
          </a:p>
        </p:txBody>
      </p:sp>
      <p:sp>
        <p:nvSpPr>
          <p:cNvPr id="138" name="Make sure to submit questions during this presentation through the WPCampus website! You’ll earn points toward the conference game for each question you submit!"/>
          <p:cNvSpPr txBox="1"/>
          <p:nvPr/>
        </p:nvSpPr>
        <p:spPr>
          <a:xfrm>
            <a:off x="2291639" y="2669718"/>
            <a:ext cx="4560722" cy="1733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Make sure to submit questions during this presentation through the WPCampus website! You’ll earn points toward the conference game for each question you submit! </a:t>
            </a:r>
          </a:p>
        </p:txBody>
      </p:sp>
      <p:sp>
        <p:nvSpPr>
          <p:cNvPr id="139" name="Arrow"/>
          <p:cNvSpPr/>
          <p:nvPr/>
        </p:nvSpPr>
        <p:spPr>
          <a:xfrm rot="5307916">
            <a:off x="4096491" y="4653012"/>
            <a:ext cx="952077" cy="472526"/>
          </a:xfrm>
          <a:prstGeom prst="rightArrow">
            <a:avLst>
              <a:gd name="adj1" fmla="val 32000"/>
              <a:gd name="adj2" fmla="val 104925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Rounded Rectangle"/>
          <p:cNvSpPr/>
          <p:nvPr/>
        </p:nvSpPr>
        <p:spPr>
          <a:xfrm>
            <a:off x="263000" y="2871846"/>
            <a:ext cx="8618000" cy="1114308"/>
          </a:xfrm>
          <a:prstGeom prst="roundRect">
            <a:avLst>
              <a:gd name="adj" fmla="val 17096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2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83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MF&gt;E,D4,C!q^m,uSwVh.[2AD+JHsM^6}"/>
          <p:cNvSpPr txBox="1"/>
          <p:nvPr/>
        </p:nvSpPr>
        <p:spPr>
          <a:xfrm>
            <a:off x="366487" y="3124266"/>
            <a:ext cx="8639626" cy="609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700"/>
            </a:lvl1pPr>
          </a:lstStyle>
          <a:p>
            <a:pPr/>
            <a:r>
              <a:t>MF&gt;E,D4,C!q^m,uSwVh.[2AD+JHsM^6}</a:t>
            </a:r>
          </a:p>
        </p:txBody>
      </p:sp>
      <p:sp>
        <p:nvSpPr>
          <p:cNvPr id="285" name="Your new password!"/>
          <p:cNvSpPr txBox="1"/>
          <p:nvPr/>
        </p:nvSpPr>
        <p:spPr>
          <a:xfrm>
            <a:off x="2925373" y="1791261"/>
            <a:ext cx="3293255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Your new password!</a:t>
            </a:r>
          </a:p>
        </p:txBody>
      </p:sp>
      <p:sp>
        <p:nvSpPr>
          <p:cNvPr id="286" name="Assuming one hundred billion guesses per second will take 6.22 million trillion trillion trillion centuries to brute force"/>
          <p:cNvSpPr txBox="1"/>
          <p:nvPr/>
        </p:nvSpPr>
        <p:spPr>
          <a:xfrm>
            <a:off x="696030" y="4479431"/>
            <a:ext cx="7751941" cy="767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300">
                <a:solidFill>
                  <a:srgbClr val="FFFFFF"/>
                </a:solidFill>
              </a:defRPr>
            </a:pPr>
            <a:r>
              <a:t>Assuming one hundred billion guesses per second will take</a:t>
            </a:r>
            <a:br/>
            <a:r>
              <a:t>6.22 million trillion trillion trillion centuries to brute force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Class="entr" nodeType="afterEffect" presetID="9" grpId="2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6" grpId="2"/>
      <p:bldP build="whole" bldLvl="1" animBg="1" rev="0" advAuto="0" spid="284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sp>
        <p:nvSpPr>
          <p:cNvPr id="289" name="They need to be unique, for every account, on every site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 sz="2900"/>
            </a:pPr>
            <a:r>
              <a:t>They need to be unique, </a:t>
            </a:r>
            <a:r>
              <a:rPr b="1"/>
              <a:t>for every account, on every site</a:t>
            </a:r>
          </a:p>
          <a:p>
            <a:pPr lvl="1">
              <a:buChar char="•"/>
              <a:defRPr sz="2900"/>
            </a:pPr>
            <a:r>
              <a:t>As of 2017, 7 </a:t>
            </a:r>
            <a:r>
              <a:rPr b="1"/>
              <a:t>billion</a:t>
            </a:r>
            <a:r>
              <a:t> credentials have been leaked/exposed</a:t>
            </a:r>
          </a:p>
          <a:p>
            <a:pPr lvl="1">
              <a:buChar char="•"/>
              <a:defRPr sz="2900"/>
            </a:pPr>
            <a:r>
              <a:t>Credential stuffing</a:t>
            </a:r>
          </a:p>
        </p:txBody>
      </p:sp>
      <p:pic>
        <p:nvPicPr>
          <p:cNvPr id="290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8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89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95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?fF*c,Xk&amp;B&lt;`WsCeeVLPNp{*/n5Nn4bC"/>
          <p:cNvSpPr txBox="1"/>
          <p:nvPr/>
        </p:nvSpPr>
        <p:spPr>
          <a:xfrm>
            <a:off x="856965" y="3199649"/>
            <a:ext cx="4150963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?fF*c,Xk&amp;B&lt;`WsCeeVLPNp{*/n5Nn4bC</a:t>
            </a:r>
          </a:p>
        </p:txBody>
      </p:sp>
      <p:sp>
        <p:nvSpPr>
          <p:cNvPr id="297" name="Ah=4Rp9gb{zb5qW!`:K;5=R6]nDXD'PM"/>
          <p:cNvSpPr txBox="1"/>
          <p:nvPr/>
        </p:nvSpPr>
        <p:spPr>
          <a:xfrm>
            <a:off x="2581649" y="2653760"/>
            <a:ext cx="413768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Ah=4Rp9gb{zb5qW!`:K;5=R6]nDXD'PM</a:t>
            </a:r>
          </a:p>
        </p:txBody>
      </p:sp>
      <p:sp>
        <p:nvSpPr>
          <p:cNvPr id="298" name="$;@(:B&amp;%hY^gt&amp;QHV7t.4}y2:nnED:fe"/>
          <p:cNvSpPr txBox="1"/>
          <p:nvPr/>
        </p:nvSpPr>
        <p:spPr>
          <a:xfrm>
            <a:off x="4490298" y="2085596"/>
            <a:ext cx="3557052" cy="313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/>
            <a:r>
              <a:t>$;@(:B&amp;%hY^gt&amp;QHV7t.4}y2:nnED:fe</a:t>
            </a:r>
          </a:p>
        </p:txBody>
      </p:sp>
      <p:sp>
        <p:nvSpPr>
          <p:cNvPr id="299" name="&quot;R=.b8q%P5(fR74cZd3n&lt;srtE?6c{X%`"/>
          <p:cNvSpPr txBox="1"/>
          <p:nvPr/>
        </p:nvSpPr>
        <p:spPr>
          <a:xfrm>
            <a:off x="371666" y="1643549"/>
            <a:ext cx="4675806" cy="3875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>
                <a:solidFill>
                  <a:srgbClr val="FFFFFF"/>
                </a:solidFill>
              </a:defRPr>
            </a:lvl1pPr>
          </a:lstStyle>
          <a:p>
            <a:pPr/>
            <a:r>
              <a:t>"R=.b8q%P5(fR74cZd3n&lt;srtE?6c{X%`</a:t>
            </a:r>
          </a:p>
        </p:txBody>
      </p:sp>
      <p:sp>
        <p:nvSpPr>
          <p:cNvPr id="300" name="ZkD=w{)PKG`&lt;Z8*{)&amp;RdjV{$XZ#L:RnA"/>
          <p:cNvSpPr txBox="1"/>
          <p:nvPr/>
        </p:nvSpPr>
        <p:spPr>
          <a:xfrm>
            <a:off x="3277215" y="3745539"/>
            <a:ext cx="408086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ZkD=w{)PKG`&lt;Z8*{)&amp;RdjV{$XZ#L:RnA</a:t>
            </a:r>
          </a:p>
        </p:txBody>
      </p:sp>
      <p:sp>
        <p:nvSpPr>
          <p:cNvPr id="301" name="7E?#!+5+b){CyM,p@r.U;WW6sFM%%5j&quot;"/>
          <p:cNvSpPr txBox="1"/>
          <p:nvPr/>
        </p:nvSpPr>
        <p:spPr>
          <a:xfrm>
            <a:off x="228274" y="4350972"/>
            <a:ext cx="429205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7E?#!+5+b){CyM,p@r.U;WW6sFM%%5j"</a:t>
            </a:r>
          </a:p>
        </p:txBody>
      </p:sp>
      <p:sp>
        <p:nvSpPr>
          <p:cNvPr id="302" name="b-46dy+=V-_Vu-8tU=k.*]Ne%/5k2D#e"/>
          <p:cNvSpPr txBox="1"/>
          <p:nvPr/>
        </p:nvSpPr>
        <p:spPr>
          <a:xfrm>
            <a:off x="3491534" y="4811876"/>
            <a:ext cx="392694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b-46dy+=V-_Vu-8tU=k.*]Ne%/5k2D#e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32" presetID="23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100"/>
                            </p:stCondLst>
                            <p:childTnLst>
                              <p:par>
                                <p:cTn id="15" presetClass="entr" nodeType="afterEffect" presetSubtype="32" presetID="23" grpId="3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00"/>
                            </p:stCondLst>
                            <p:childTnLst>
                              <p:par>
                                <p:cTn id="20" presetClass="entr" nodeType="afterEffect" presetSubtype="32" presetID="23" grpId="4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300"/>
                            </p:stCondLst>
                            <p:childTnLst>
                              <p:par>
                                <p:cTn id="25" presetClass="entr" nodeType="afterEffect" presetSubtype="32" presetID="23" grpId="5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400"/>
                            </p:stCondLst>
                            <p:childTnLst>
                              <p:par>
                                <p:cTn id="30" presetClass="entr" nodeType="afterEffect" presetSubtype="32" presetID="23" grpId="6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500"/>
                            </p:stCondLst>
                            <p:childTnLst>
                              <p:par>
                                <p:cTn id="35" presetClass="entr" nodeType="afterEffect" presetID="10" grpId="7" fill="hold">
                                  <p:stCondLst>
                                    <p:cond delay="1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7"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9" grpId="1"/>
      <p:bldP build="whole" bldLvl="1" animBg="1" rev="0" advAuto="0" spid="302" grpId="7"/>
      <p:bldP build="whole" bldLvl="1" animBg="1" rev="0" advAuto="0" spid="298" grpId="2"/>
      <p:bldP build="whole" bldLvl="1" animBg="1" rev="0" advAuto="0" spid="296" grpId="4"/>
      <p:bldP build="whole" bldLvl="1" animBg="1" rev="0" advAuto="0" spid="301" grpId="6"/>
      <p:bldP build="whole" bldLvl="1" animBg="1" rev="0" advAuto="0" spid="297" grpId="3"/>
      <p:bldP build="whole" bldLvl="1" animBg="1" rev="0" advAuto="0" spid="300" grpId="5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sp>
        <p:nvSpPr>
          <p:cNvPr id="305" name="Use a password manager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Use a password manager</a:t>
            </a:r>
          </a:p>
          <a:p>
            <a:pPr/>
            <a:r>
              <a:t>No, really: use a password manager</a:t>
            </a:r>
          </a:p>
          <a:p>
            <a:pPr/>
            <a:r>
              <a:t>Enforce strong, unique passwords for </a:t>
            </a:r>
            <a:r>
              <a:rPr b="1"/>
              <a:t>everyone</a:t>
            </a:r>
            <a:endParaRPr b="1"/>
          </a:p>
          <a:p>
            <a:pPr lvl="1">
              <a:buChar char="•"/>
            </a:pPr>
            <a:r>
              <a:t>Integrate with your institution’s single-sign-on system</a:t>
            </a:r>
          </a:p>
          <a:p>
            <a:pPr/>
            <a:r>
              <a:t>Use a strong, </a:t>
            </a:r>
            <a:r>
              <a:rPr i="1"/>
              <a:t>unique, </a:t>
            </a:r>
            <a:r>
              <a:t>and </a:t>
            </a:r>
            <a:r>
              <a:rPr b="1"/>
              <a:t>long</a:t>
            </a:r>
            <a:r>
              <a:t> password </a:t>
            </a:r>
            <a:r>
              <a:rPr b="1"/>
              <a:t>everywhere</a:t>
            </a:r>
            <a:r>
              <a:t>, not just in WordPress</a:t>
            </a:r>
          </a:p>
        </p:txBody>
      </p:sp>
      <p:pic>
        <p:nvPicPr>
          <p:cNvPr id="306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05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rinciple of Least Privile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Principle of Least Privilege</a:t>
            </a:r>
          </a:p>
        </p:txBody>
      </p:sp>
      <p:sp>
        <p:nvSpPr>
          <p:cNvPr id="311" name="Grant necessary permissions required to perform the intended activit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900"/>
            </a:pPr>
            <a:r>
              <a:t>Grant necessary permissions required to perform the intended activities </a:t>
            </a:r>
          </a:p>
          <a:p>
            <a:pPr>
              <a:defRPr sz="2900"/>
            </a:pPr>
            <a:r>
              <a:t>For a limited time </a:t>
            </a:r>
          </a:p>
          <a:p>
            <a:pPr>
              <a:defRPr sz="2900"/>
            </a:pPr>
            <a:r>
              <a:t>But with the </a:t>
            </a:r>
            <a:r>
              <a:rPr i="1"/>
              <a:t>minimum</a:t>
            </a:r>
            <a:r>
              <a:t> rights required for the task(s)</a:t>
            </a:r>
          </a:p>
          <a:p>
            <a:pPr>
              <a:defRPr sz="2900"/>
            </a:pPr>
            <a:r>
              <a:t>Removing permissions when no longer needed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11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Be Paranoi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5400"/>
            </a:pPr>
            <a:r>
              <a:t>Be Paranoid</a:t>
            </a:r>
          </a:p>
        </p:txBody>
      </p:sp>
      <p:pic>
        <p:nvPicPr>
          <p:cNvPr id="316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7" name="pasted-image.gif" descr="pasted-image.gi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96937" y="1699285"/>
            <a:ext cx="6750126" cy="3111386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Jessica Paul, your paranoia is exhausting"/>
          <p:cNvSpPr txBox="1"/>
          <p:nvPr/>
        </p:nvSpPr>
        <p:spPr>
          <a:xfrm>
            <a:off x="2416877" y="5442055"/>
            <a:ext cx="431024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strike="sngStrike"/>
              <a:t>Jessica</a:t>
            </a:r>
            <a:r>
              <a:t> Paul, your paranoia is exhausting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Ok, How About: “Be Skeptical”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3300"/>
            </a:pPr>
            <a:r>
              <a:t>Ok, How About: “Be Skeptical”</a:t>
            </a:r>
          </a:p>
        </p:txBody>
      </p:sp>
      <p:pic>
        <p:nvPicPr>
          <p:cNvPr id="323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ext"/>
          <p:cNvSpPr txBox="1"/>
          <p:nvPr/>
        </p:nvSpPr>
        <p:spPr>
          <a:xfrm>
            <a:off x="4310305" y="3253669"/>
            <a:ext cx="523390" cy="35066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325" name="Treat all third party code/data as tainted and hostile…"/>
          <p:cNvSpPr txBox="1"/>
          <p:nvPr/>
        </p:nvSpPr>
        <p:spPr>
          <a:xfrm>
            <a:off x="327190" y="1652307"/>
            <a:ext cx="4386035" cy="2212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spcBef>
                <a:spcPts val="1200"/>
              </a:spcBef>
              <a:buSzPct val="100000"/>
              <a:buFont typeface="Arial"/>
              <a:buChar char="•"/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i="1"/>
              <a:t>Treat all third party code/data as tainted and hostile</a:t>
            </a:r>
          </a:p>
          <a:p>
            <a:pPr marL="342900" indent="-342900">
              <a:spcBef>
                <a:spcPts val="1200"/>
              </a:spcBef>
              <a:buSzPct val="100000"/>
              <a:buFont typeface="Arial"/>
              <a:buChar char="•"/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Humans remain the weakest link in the InfoSec armor</a:t>
            </a:r>
          </a:p>
        </p:txBody>
      </p:sp>
      <p:pic>
        <p:nvPicPr>
          <p:cNvPr id="326" name="images-0035.jpg" descr="images-0035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62592" y="1293706"/>
            <a:ext cx="3877259" cy="49207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25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331" name="Rounded Rectangle"/>
          <p:cNvSpPr/>
          <p:nvPr/>
        </p:nvSpPr>
        <p:spPr>
          <a:xfrm>
            <a:off x="1625148" y="2555402"/>
            <a:ext cx="5893704" cy="1419424"/>
          </a:xfrm>
          <a:prstGeom prst="roundRect">
            <a:avLst>
              <a:gd name="adj" fmla="val 15000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32" name="Security is a continual process; you’re never “finished”"/>
          <p:cNvSpPr txBox="1"/>
          <p:nvPr/>
        </p:nvSpPr>
        <p:spPr>
          <a:xfrm>
            <a:off x="1744717" y="2793826"/>
            <a:ext cx="5557997" cy="94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000"/>
            </a:lvl1pPr>
          </a:lstStyle>
          <a:p>
            <a:pPr/>
            <a:r>
              <a:t>Security is a continual process; you’re never “finished”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ounded Rectangle"/>
          <p:cNvSpPr/>
          <p:nvPr/>
        </p:nvSpPr>
        <p:spPr>
          <a:xfrm>
            <a:off x="1625148" y="2719288"/>
            <a:ext cx="5893704" cy="1419424"/>
          </a:xfrm>
          <a:prstGeom prst="roundRect">
            <a:avLst>
              <a:gd name="adj" fmla="val 15000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37" name="Your Challenge"/>
          <p:cNvSpPr txBox="1"/>
          <p:nvPr>
            <p:ph type="title"/>
          </p:nvPr>
        </p:nvSpPr>
        <p:spPr>
          <a:xfrm>
            <a:off x="381560" y="318761"/>
            <a:ext cx="8229601" cy="1143001"/>
          </a:xfrm>
          <a:prstGeom prst="rect">
            <a:avLst/>
          </a:prstGeom>
        </p:spPr>
        <p:txBody>
          <a:bodyPr/>
          <a:lstStyle/>
          <a:p>
            <a:pPr/>
            <a:r>
              <a:t>Your Challenge</a:t>
            </a:r>
          </a:p>
        </p:txBody>
      </p:sp>
      <p:pic>
        <p:nvPicPr>
          <p:cNvPr id="338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Always be thinking in terms of how you can reduce risk"/>
          <p:cNvSpPr txBox="1"/>
          <p:nvPr/>
        </p:nvSpPr>
        <p:spPr>
          <a:xfrm>
            <a:off x="1815129" y="2844887"/>
            <a:ext cx="5513742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1200"/>
              </a:spcBef>
              <a:defRPr sz="3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Always be thinking in terms of how you can reduce risk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342" name="Always be thinking in terms of how you can reduce risk"/>
          <p:cNvSpPr txBox="1"/>
          <p:nvPr/>
        </p:nvSpPr>
        <p:spPr>
          <a:xfrm>
            <a:off x="1815129" y="2844887"/>
            <a:ext cx="5513742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spcBef>
                <a:spcPts val="1200"/>
              </a:spcBef>
              <a:defRPr sz="3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Always be thinking in terms of how you can reduce risk</a:t>
            </a:r>
          </a:p>
        </p:txBody>
      </p:sp>
      <p:pic>
        <p:nvPicPr>
          <p:cNvPr id="343" name="images-0049.jpg" descr="images-0049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75769" y="434179"/>
            <a:ext cx="4449441" cy="57031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doors dir="vert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Language Explan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Language Explanation</a:t>
            </a:r>
          </a:p>
        </p:txBody>
      </p:sp>
      <p:sp>
        <p:nvSpPr>
          <p:cNvPr id="142" name="Internet Engineering Task Force RFC 2119’s verbiage for indicating requirements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Internet Engineering Task Force RFC 2119’s verbiage for indicating requirements</a:t>
            </a:r>
          </a:p>
          <a:p>
            <a:pPr lvl="1">
              <a:buChar char="•"/>
            </a:pPr>
            <a:r>
              <a:rPr b="1"/>
              <a:t>MUST</a:t>
            </a:r>
            <a:r>
              <a:t> and </a:t>
            </a:r>
            <a:r>
              <a:rPr b="1"/>
              <a:t>MUST NOT</a:t>
            </a:r>
            <a:r>
              <a:t> indicate non-optional requirements</a:t>
            </a:r>
          </a:p>
          <a:p>
            <a:pPr lvl="1">
              <a:buChar char="•"/>
            </a:pPr>
            <a:r>
              <a:rPr b="1"/>
              <a:t>SHOULD</a:t>
            </a:r>
            <a:r>
              <a:t> and </a:t>
            </a:r>
            <a:r>
              <a:rPr b="1"/>
              <a:t>SHOULD NOT</a:t>
            </a:r>
            <a:r>
              <a:t> indicate recommendations for which exceptions may exist</a:t>
            </a:r>
          </a:p>
          <a:p>
            <a:pPr lvl="1">
              <a:buChar char="•"/>
            </a:pPr>
            <a:r>
              <a:rPr b="1"/>
              <a:t>MAY</a:t>
            </a:r>
            <a:r>
              <a:t> indicates truly optional requirements</a:t>
            </a:r>
          </a:p>
        </p:txBody>
      </p:sp>
      <p:pic>
        <p:nvPicPr>
          <p:cNvPr id="143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aul Gilzo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Paul Gilzow</a:t>
            </a:r>
          </a:p>
        </p:txBody>
      </p:sp>
      <p:sp>
        <p:nvSpPr>
          <p:cNvPr id="346" name="Programmer/Analyst / Security Analyst at the University of Missouri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Programmer/Analyst / Security Analyst at the University of Missouri</a:t>
            </a:r>
          </a:p>
          <a:p>
            <a:pPr/>
            <a:r>
              <a:t>Contact</a:t>
            </a:r>
          </a:p>
          <a:p>
            <a:pPr lvl="1">
              <a:buChar char="•"/>
            </a:pPr>
            <a:r>
              <a:rPr u="sng">
                <a:uFill>
                  <a:solidFill>
                    <a:srgbClr val="FFFFFF"/>
                  </a:solidFill>
                </a:uFill>
                <a:hlinkClick r:id="rId2" invalidUrl="" action="" tgtFrame="" tooltip="" history="1" highlightClick="0" endSnd="0"/>
              </a:rPr>
              <a:t>gilzow@missouri.edu</a:t>
            </a:r>
          </a:p>
          <a:p>
            <a:pPr lvl="1">
              <a:buChar char="•"/>
            </a:pPr>
            <a:r>
              <a:t>@gilzow on twitter</a:t>
            </a:r>
          </a:p>
          <a:p>
            <a:pPr lvl="1">
              <a:buChar char="•"/>
            </a:pPr>
            <a:r>
              <a:rPr u="sng">
                <a:uFill>
                  <a:solidFill>
                    <a:srgbClr val="FFFFFF"/>
                  </a:solidFill>
                </a:uFill>
                <a:hlinkClick r:id="rId3" invalidUrl="" action="" tgtFrame="" tooltip="" history="1" highlightClick="0" endSnd="0"/>
              </a:rPr>
              <a:t>https://fb.me/gilzow</a:t>
            </a:r>
            <a:r>
              <a:t> </a:t>
            </a:r>
          </a:p>
          <a:p>
            <a:pPr lvl="1">
              <a:buChar char="•"/>
            </a:pPr>
            <a:r>
              <a:rPr u="sng">
                <a:uFill>
                  <a:solidFill>
                    <a:srgbClr val="FFFFFF"/>
                  </a:solidFill>
                </a:uFill>
                <a:hlinkClick r:id="rId4" invalidUrl="" action="" tgtFrame="" tooltip="" history="1" highlightClick="0" endSnd="0"/>
              </a:rPr>
              <a:t>https://profiles.wordpress.org/gilzow</a:t>
            </a:r>
            <a:r>
              <a:t> </a:t>
            </a:r>
          </a:p>
          <a:p>
            <a:pPr lvl="1">
              <a:buChar char="•"/>
            </a:pPr>
            <a:r>
              <a:rPr u="sng">
                <a:uFill>
                  <a:solidFill>
                    <a:srgbClr val="FFFFFF"/>
                  </a:solidFill>
                </a:uFill>
                <a:hlinkClick r:id="rId5" invalidUrl="" action="" tgtFrame="" tooltip="" history="1" highlightClick="0" endSnd="0"/>
              </a:rPr>
              <a:t>https://github.com/gilzow/</a:t>
            </a:r>
            <a:r>
              <a:t> </a:t>
            </a:r>
          </a:p>
        </p:txBody>
      </p:sp>
      <p:pic>
        <p:nvPicPr>
          <p:cNvPr id="347" name="MU_AltSig_A_horiz_RGB_REV.eps" descr="MU_AltSig_A_horiz_RGB_REV.eps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Ques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300"/>
            </a:lvl1pPr>
          </a:lstStyle>
          <a:p>
            <a:pPr/>
            <a:r>
              <a:t>Questions</a:t>
            </a:r>
          </a:p>
        </p:txBody>
      </p:sp>
      <p:pic>
        <p:nvPicPr>
          <p:cNvPr id="350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Rounded Rectangle"/>
          <p:cNvSpPr/>
          <p:nvPr/>
        </p:nvSpPr>
        <p:spPr>
          <a:xfrm>
            <a:off x="1625148" y="2719288"/>
            <a:ext cx="5893704" cy="1419424"/>
          </a:xfrm>
          <a:prstGeom prst="roundRect">
            <a:avLst>
              <a:gd name="adj" fmla="val 15000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2" name="WHAT QUESTIONS DO  YOU HAVE FOR ME?"/>
          <p:cNvSpPr txBox="1"/>
          <p:nvPr/>
        </p:nvSpPr>
        <p:spPr>
          <a:xfrm>
            <a:off x="2410198" y="2957712"/>
            <a:ext cx="4323604" cy="94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3000"/>
            </a:pPr>
            <a:r>
              <a:t>WHAT QUESTIONS DO </a:t>
            </a:r>
            <a:br/>
            <a:r>
              <a:t>YOU HAVE FOR ME?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fast" advClick="1" p14:dur="750">
        <p15:prstTrans prst="fallOver"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L;D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TL;DR</a:t>
            </a:r>
          </a:p>
        </p:txBody>
      </p:sp>
      <p:pic>
        <p:nvPicPr>
          <p:cNvPr id="146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Minimizing Risk"/>
          <p:cNvSpPr txBox="1"/>
          <p:nvPr/>
        </p:nvSpPr>
        <p:spPr>
          <a:xfrm>
            <a:off x="2402998" y="3014979"/>
            <a:ext cx="4338004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Minimizing Risk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What is “Risk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“Risk”?</a:t>
            </a:r>
          </a:p>
        </p:txBody>
      </p:sp>
      <p:pic>
        <p:nvPicPr>
          <p:cNvPr id="152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Rounded Rectangle"/>
          <p:cNvSpPr/>
          <p:nvPr/>
        </p:nvSpPr>
        <p:spPr>
          <a:xfrm>
            <a:off x="1194668" y="2679321"/>
            <a:ext cx="6641753" cy="1499358"/>
          </a:xfrm>
          <a:prstGeom prst="roundRect">
            <a:avLst>
              <a:gd name="adj" fmla="val 12705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4" name="Risk is the intersection of assets, threats, and vulnerabilities"/>
          <p:cNvSpPr txBox="1"/>
          <p:nvPr/>
        </p:nvSpPr>
        <p:spPr>
          <a:xfrm>
            <a:off x="2060335" y="2989579"/>
            <a:ext cx="5023330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spcBef>
                <a:spcPts val="1200"/>
              </a:spcBef>
              <a:defRPr sz="26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Risk is the intersection of assets, threats, and vulnerabilities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dissolve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ss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200"/>
            </a:lvl1pPr>
          </a:lstStyle>
          <a:p>
            <a:pPr/>
            <a:r>
              <a:t>Asset</a:t>
            </a:r>
          </a:p>
        </p:txBody>
      </p:sp>
      <p:sp>
        <p:nvSpPr>
          <p:cNvPr id="159" name="People…"/>
          <p:cNvSpPr txBox="1"/>
          <p:nvPr>
            <p:ph type="body" sz="half" idx="1"/>
          </p:nvPr>
        </p:nvSpPr>
        <p:spPr>
          <a:xfrm>
            <a:off x="457200" y="1600200"/>
            <a:ext cx="4148405" cy="4525963"/>
          </a:xfrm>
          <a:prstGeom prst="rect">
            <a:avLst/>
          </a:prstGeom>
        </p:spPr>
        <p:txBody>
          <a:bodyPr/>
          <a:lstStyle/>
          <a:p>
            <a:pPr marL="342900" indent="-342900">
              <a:defRPr sz="3200"/>
            </a:pPr>
            <a:r>
              <a:t>People</a:t>
            </a:r>
          </a:p>
          <a:p>
            <a:pPr marL="342900" indent="-342900">
              <a:defRPr sz="3200"/>
            </a:pPr>
            <a:r>
              <a:t>Property</a:t>
            </a:r>
          </a:p>
          <a:p>
            <a:pPr marL="342900" indent="-342900">
              <a:defRPr sz="3200"/>
            </a:pPr>
            <a:r>
              <a:t>Information/Data</a:t>
            </a:r>
          </a:p>
          <a:p>
            <a:pPr marL="342900" indent="-342900">
              <a:defRPr sz="3200"/>
            </a:pPr>
            <a:r>
              <a:t>An asset is what we are trying to protect</a:t>
            </a:r>
          </a:p>
        </p:txBody>
      </p:sp>
      <p:pic>
        <p:nvPicPr>
          <p:cNvPr id="160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s-0018.jpg" descr="images-0018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46449" y="976839"/>
            <a:ext cx="3815238" cy="49043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5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5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hrea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200"/>
            </a:lvl1pPr>
          </a:lstStyle>
          <a:p>
            <a:pPr/>
            <a:r>
              <a:t>Threat</a:t>
            </a:r>
          </a:p>
        </p:txBody>
      </p:sp>
      <p:sp>
        <p:nvSpPr>
          <p:cNvPr id="166" name="Anything that that represents a potential danger to an asset, whether deliberately or by accident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Anything that that represents a potential danger to an asset, whether deliberately or by accident</a:t>
            </a:r>
          </a:p>
          <a:p>
            <a:pPr>
              <a:defRPr sz="3200"/>
            </a:pPr>
            <a:r>
              <a:t>A threat is what we’re trying to protect against</a:t>
            </a:r>
          </a:p>
          <a:p>
            <a:pPr>
              <a:defRPr sz="3200"/>
            </a:pPr>
            <a:r>
              <a:rPr i="1"/>
              <a:t>Threat Agent</a:t>
            </a:r>
            <a:r>
              <a:t> is a group or individual who exploits a vulnerability to manifest or cause a threat to occur</a:t>
            </a:r>
          </a:p>
        </p:txBody>
      </p:sp>
      <p:pic>
        <p:nvPicPr>
          <p:cNvPr id="167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6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6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"/>
          <p:cNvSpPr/>
          <p:nvPr/>
        </p:nvSpPr>
        <p:spPr>
          <a:xfrm>
            <a:off x="4989652" y="890450"/>
            <a:ext cx="4092917" cy="5077100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  <p:sp>
        <p:nvSpPr>
          <p:cNvPr id="172" name="Vulnerabi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200"/>
            </a:lvl1pPr>
          </a:lstStyle>
          <a:p>
            <a:pPr/>
            <a:r>
              <a:t>Vulnerability</a:t>
            </a:r>
          </a:p>
        </p:txBody>
      </p:sp>
      <p:sp>
        <p:nvSpPr>
          <p:cNvPr id="173" name="Weakness or holes/gaps in security procedures or program that can be exploited by a threat to affect assets"/>
          <p:cNvSpPr txBox="1"/>
          <p:nvPr>
            <p:ph type="body" sz="half" idx="1"/>
          </p:nvPr>
        </p:nvSpPr>
        <p:spPr>
          <a:xfrm>
            <a:off x="457200" y="1600200"/>
            <a:ext cx="4118317" cy="45259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Weakness or holes/gaps in security procedures or program that can be exploited by a threat to affect assets</a:t>
            </a:r>
          </a:p>
        </p:txBody>
      </p:sp>
      <p:pic>
        <p:nvPicPr>
          <p:cNvPr id="174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images-0092.jpg" descr="images-0092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61891" y="1055154"/>
            <a:ext cx="3748439" cy="47476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73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66666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6666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